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65" r:id="rId2"/>
    <p:sldId id="256" r:id="rId3"/>
    <p:sldId id="267" r:id="rId4"/>
    <p:sldId id="257" r:id="rId5"/>
    <p:sldId id="266" r:id="rId6"/>
    <p:sldId id="258" r:id="rId7"/>
    <p:sldId id="268" r:id="rId8"/>
    <p:sldId id="259" r:id="rId9"/>
    <p:sldId id="269" r:id="rId10"/>
    <p:sldId id="260" r:id="rId11"/>
    <p:sldId id="261" r:id="rId12"/>
    <p:sldId id="270" r:id="rId13"/>
    <p:sldId id="262" r:id="rId14"/>
    <p:sldId id="271" r:id="rId15"/>
    <p:sldId id="263" r:id="rId16"/>
    <p:sldId id="272" r:id="rId17"/>
    <p:sldId id="274" r:id="rId18"/>
    <p:sldId id="264" r:id="rId19"/>
    <p:sldId id="273" r:id="rId20"/>
  </p:sldIdLst>
  <p:sldSz cx="9144000" cy="6858000" type="screen4x3"/>
  <p:notesSz cx="6858000" cy="91170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8" d="100"/>
          <a:sy n="128" d="100"/>
        </p:scale>
        <p:origin x="-210" y="-84"/>
      </p:cViewPr>
      <p:guideLst>
        <p:guide orient="horz" pos="2160"/>
        <p:guide pos="2880"/>
      </p:guideLst>
    </p:cSldViewPr>
  </p:slideViewPr>
  <p:notesTextViewPr>
    <p:cViewPr>
      <p:scale>
        <a:sx n="1" d="1"/>
        <a:sy n="1" d="1"/>
      </p:scale>
      <p:origin x="0" y="0"/>
    </p:cViewPr>
  </p:notesTextViewPr>
  <p:notesViewPr>
    <p:cSldViewPr>
      <p:cViewPr varScale="1">
        <p:scale>
          <a:sx n="102" d="100"/>
          <a:sy n="102" d="100"/>
        </p:scale>
        <p:origin x="-2514" y="-96"/>
      </p:cViewPr>
      <p:guideLst>
        <p:guide orient="horz" pos="2872"/>
        <p:guide pos="216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58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1"/>
            <a:ext cx="2971800" cy="455850"/>
          </a:xfrm>
          <a:prstGeom prst="rect">
            <a:avLst/>
          </a:prstGeom>
        </p:spPr>
        <p:txBody>
          <a:bodyPr vert="horz" lIns="91440" tIns="45720" rIns="91440" bIns="45720" rtlCol="0"/>
          <a:lstStyle>
            <a:lvl1pPr algn="r">
              <a:defRPr sz="1200"/>
            </a:lvl1pPr>
          </a:lstStyle>
          <a:p>
            <a:fld id="{A7CB0D49-A1BD-4A17-BA2E-CFFD28B3E510}" type="datetimeFigureOut">
              <a:rPr lang="en-US" smtClean="0"/>
              <a:t>8/1/2012</a:t>
            </a:fld>
            <a:endParaRPr lang="en-US" dirty="0"/>
          </a:p>
        </p:txBody>
      </p:sp>
      <p:sp>
        <p:nvSpPr>
          <p:cNvPr id="4" name="Footer Placeholder 3"/>
          <p:cNvSpPr>
            <a:spLocks noGrp="1"/>
          </p:cNvSpPr>
          <p:nvPr>
            <p:ph type="ftr" sz="quarter" idx="2"/>
          </p:nvPr>
        </p:nvSpPr>
        <p:spPr>
          <a:xfrm>
            <a:off x="0" y="8659581"/>
            <a:ext cx="2971800" cy="4558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59581"/>
            <a:ext cx="2971800" cy="455850"/>
          </a:xfrm>
          <a:prstGeom prst="rect">
            <a:avLst/>
          </a:prstGeom>
        </p:spPr>
        <p:txBody>
          <a:bodyPr vert="horz" lIns="91440" tIns="45720" rIns="91440" bIns="45720" rtlCol="0" anchor="b"/>
          <a:lstStyle>
            <a:lvl1pPr algn="r">
              <a:defRPr sz="1200"/>
            </a:lvl1pPr>
          </a:lstStyle>
          <a:p>
            <a:fld id="{87516058-8E1D-45D5-A6A4-40FA1DA63D55}" type="slidenum">
              <a:rPr lang="en-US" smtClean="0"/>
              <a:t>‹#›</a:t>
            </a:fld>
            <a:endParaRPr lang="en-US" dirty="0"/>
          </a:p>
        </p:txBody>
      </p:sp>
    </p:spTree>
    <p:extLst>
      <p:ext uri="{BB962C8B-B14F-4D97-AF65-F5344CB8AC3E}">
        <p14:creationId xmlns:p14="http://schemas.microsoft.com/office/powerpoint/2010/main" val="41119157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71479" cy="456489"/>
          </a:xfrm>
          <a:prstGeom prst="rect">
            <a:avLst/>
          </a:prstGeom>
        </p:spPr>
        <p:txBody>
          <a:bodyPr vert="horz" lIns="92318" tIns="46159" rIns="92318" bIns="46159" rtlCol="0"/>
          <a:lstStyle>
            <a:lvl1pPr algn="l">
              <a:defRPr sz="1200"/>
            </a:lvl1pPr>
          </a:lstStyle>
          <a:p>
            <a:endParaRPr lang="en-US" dirty="0"/>
          </a:p>
        </p:txBody>
      </p:sp>
      <p:sp>
        <p:nvSpPr>
          <p:cNvPr id="3" name="Date Placeholder 2"/>
          <p:cNvSpPr>
            <a:spLocks noGrp="1"/>
          </p:cNvSpPr>
          <p:nvPr>
            <p:ph type="dt" idx="1"/>
          </p:nvPr>
        </p:nvSpPr>
        <p:spPr>
          <a:xfrm>
            <a:off x="3884917" y="1"/>
            <a:ext cx="2971479" cy="456489"/>
          </a:xfrm>
          <a:prstGeom prst="rect">
            <a:avLst/>
          </a:prstGeom>
        </p:spPr>
        <p:txBody>
          <a:bodyPr vert="horz" lIns="92318" tIns="46159" rIns="92318" bIns="46159" rtlCol="0"/>
          <a:lstStyle>
            <a:lvl1pPr algn="r">
              <a:defRPr sz="1200"/>
            </a:lvl1pPr>
          </a:lstStyle>
          <a:p>
            <a:fld id="{C34F3D56-0FF5-47EF-A8E0-8F1D2EF6CDC0}" type="datetimeFigureOut">
              <a:rPr lang="en-US" smtClean="0"/>
              <a:t>8/1/2012</a:t>
            </a:fld>
            <a:endParaRPr lang="en-US" dirty="0"/>
          </a:p>
        </p:txBody>
      </p:sp>
      <p:sp>
        <p:nvSpPr>
          <p:cNvPr id="4" name="Slide Image Placeholder 3"/>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2318" tIns="46159" rIns="92318" bIns="46159" rtlCol="0" anchor="ctr"/>
          <a:lstStyle/>
          <a:p>
            <a:endParaRPr lang="en-US" dirty="0"/>
          </a:p>
        </p:txBody>
      </p:sp>
      <p:sp>
        <p:nvSpPr>
          <p:cNvPr id="5" name="Notes Placeholder 4"/>
          <p:cNvSpPr>
            <a:spLocks noGrp="1"/>
          </p:cNvSpPr>
          <p:nvPr>
            <p:ph type="body" sz="quarter" idx="3"/>
          </p:nvPr>
        </p:nvSpPr>
        <p:spPr>
          <a:xfrm>
            <a:off x="685480" y="4330263"/>
            <a:ext cx="5487042" cy="4103613"/>
          </a:xfrm>
          <a:prstGeom prst="rect">
            <a:avLst/>
          </a:prstGeom>
        </p:spPr>
        <p:txBody>
          <a:bodyPr vert="horz" lIns="92318" tIns="46159" rIns="92318" bIns="4615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658929"/>
            <a:ext cx="2971479" cy="456489"/>
          </a:xfrm>
          <a:prstGeom prst="rect">
            <a:avLst/>
          </a:prstGeom>
        </p:spPr>
        <p:txBody>
          <a:bodyPr vert="horz" lIns="92318" tIns="46159" rIns="92318" bIns="4615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917" y="8658929"/>
            <a:ext cx="2971479" cy="456489"/>
          </a:xfrm>
          <a:prstGeom prst="rect">
            <a:avLst/>
          </a:prstGeom>
        </p:spPr>
        <p:txBody>
          <a:bodyPr vert="horz" lIns="92318" tIns="46159" rIns="92318" bIns="46159" rtlCol="0" anchor="b"/>
          <a:lstStyle>
            <a:lvl1pPr algn="r">
              <a:defRPr sz="1200"/>
            </a:lvl1pPr>
          </a:lstStyle>
          <a:p>
            <a:fld id="{6E5904AE-6111-4993-867D-9F7F4AB3C749}" type="slidenum">
              <a:rPr lang="en-US" smtClean="0"/>
              <a:t>‹#›</a:t>
            </a:fld>
            <a:endParaRPr lang="en-US" dirty="0"/>
          </a:p>
        </p:txBody>
      </p:sp>
    </p:spTree>
    <p:extLst>
      <p:ext uri="{BB962C8B-B14F-4D97-AF65-F5344CB8AC3E}">
        <p14:creationId xmlns:p14="http://schemas.microsoft.com/office/powerpoint/2010/main" val="3057104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0CAC1C-2B68-44F2-AACA-159FEF54A897}" type="datetimeFigureOut">
              <a:rPr lang="en-US" smtClean="0"/>
              <a:t>8/1/2012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59F157-E30E-47DC-906C-3BABFB9C1D36}" type="slidenum">
              <a:rPr lang="en-US" smtClean="0"/>
              <a:t>‹#›</a:t>
            </a:fld>
            <a:endParaRPr lang="en-US" dirty="0"/>
          </a:p>
        </p:txBody>
      </p:sp>
    </p:spTree>
    <p:extLst>
      <p:ext uri="{BB962C8B-B14F-4D97-AF65-F5344CB8AC3E}">
        <p14:creationId xmlns:p14="http://schemas.microsoft.com/office/powerpoint/2010/main" val="3800278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CAC1C-2B68-44F2-AACA-159FEF54A897}" type="datetimeFigureOut">
              <a:rPr lang="en-US" smtClean="0"/>
              <a:t>8/1/2012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59F157-E30E-47DC-906C-3BABFB9C1D36}" type="slidenum">
              <a:rPr lang="en-US" smtClean="0"/>
              <a:t>‹#›</a:t>
            </a:fld>
            <a:endParaRPr lang="en-US" dirty="0"/>
          </a:p>
        </p:txBody>
      </p:sp>
    </p:spTree>
    <p:extLst>
      <p:ext uri="{BB962C8B-B14F-4D97-AF65-F5344CB8AC3E}">
        <p14:creationId xmlns:p14="http://schemas.microsoft.com/office/powerpoint/2010/main" val="1648578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CAC1C-2B68-44F2-AACA-159FEF54A897}" type="datetimeFigureOut">
              <a:rPr lang="en-US" smtClean="0"/>
              <a:t>8/1/2012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59F157-E30E-47DC-906C-3BABFB9C1D36}" type="slidenum">
              <a:rPr lang="en-US" smtClean="0"/>
              <a:t>‹#›</a:t>
            </a:fld>
            <a:endParaRPr lang="en-US" dirty="0"/>
          </a:p>
        </p:txBody>
      </p:sp>
    </p:spTree>
    <p:extLst>
      <p:ext uri="{BB962C8B-B14F-4D97-AF65-F5344CB8AC3E}">
        <p14:creationId xmlns:p14="http://schemas.microsoft.com/office/powerpoint/2010/main" val="1647427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CAC1C-2B68-44F2-AACA-159FEF54A897}" type="datetimeFigureOut">
              <a:rPr lang="en-US" smtClean="0"/>
              <a:t>8/1/2012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59F157-E30E-47DC-906C-3BABFB9C1D36}" type="slidenum">
              <a:rPr lang="en-US" smtClean="0"/>
              <a:t>‹#›</a:t>
            </a:fld>
            <a:endParaRPr lang="en-US" dirty="0"/>
          </a:p>
        </p:txBody>
      </p:sp>
    </p:spTree>
    <p:extLst>
      <p:ext uri="{BB962C8B-B14F-4D97-AF65-F5344CB8AC3E}">
        <p14:creationId xmlns:p14="http://schemas.microsoft.com/office/powerpoint/2010/main" val="2950340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0CAC1C-2B68-44F2-AACA-159FEF54A897}" type="datetimeFigureOut">
              <a:rPr lang="en-US" smtClean="0"/>
              <a:t>8/1/2012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59F157-E30E-47DC-906C-3BABFB9C1D36}" type="slidenum">
              <a:rPr lang="en-US" smtClean="0"/>
              <a:t>‹#›</a:t>
            </a:fld>
            <a:endParaRPr lang="en-US" dirty="0"/>
          </a:p>
        </p:txBody>
      </p:sp>
    </p:spTree>
    <p:extLst>
      <p:ext uri="{BB962C8B-B14F-4D97-AF65-F5344CB8AC3E}">
        <p14:creationId xmlns:p14="http://schemas.microsoft.com/office/powerpoint/2010/main" val="160166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0CAC1C-2B68-44F2-AACA-159FEF54A897}" type="datetimeFigureOut">
              <a:rPr lang="en-US" smtClean="0"/>
              <a:t>8/1/2012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59F157-E30E-47DC-906C-3BABFB9C1D36}" type="slidenum">
              <a:rPr lang="en-US" smtClean="0"/>
              <a:t>‹#›</a:t>
            </a:fld>
            <a:endParaRPr lang="en-US" dirty="0"/>
          </a:p>
        </p:txBody>
      </p:sp>
    </p:spTree>
    <p:extLst>
      <p:ext uri="{BB962C8B-B14F-4D97-AF65-F5344CB8AC3E}">
        <p14:creationId xmlns:p14="http://schemas.microsoft.com/office/powerpoint/2010/main" val="3433338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0CAC1C-2B68-44F2-AACA-159FEF54A897}" type="datetimeFigureOut">
              <a:rPr lang="en-US" smtClean="0"/>
              <a:t>8/1/2012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859F157-E30E-47DC-906C-3BABFB9C1D36}" type="slidenum">
              <a:rPr lang="en-US" smtClean="0"/>
              <a:t>‹#›</a:t>
            </a:fld>
            <a:endParaRPr lang="en-US" dirty="0"/>
          </a:p>
        </p:txBody>
      </p:sp>
    </p:spTree>
    <p:extLst>
      <p:ext uri="{BB962C8B-B14F-4D97-AF65-F5344CB8AC3E}">
        <p14:creationId xmlns:p14="http://schemas.microsoft.com/office/powerpoint/2010/main" val="3340454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0CAC1C-2B68-44F2-AACA-159FEF54A897}" type="datetimeFigureOut">
              <a:rPr lang="en-US" smtClean="0"/>
              <a:t>8/1/2012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859F157-E30E-47DC-906C-3BABFB9C1D36}" type="slidenum">
              <a:rPr lang="en-US" smtClean="0"/>
              <a:t>‹#›</a:t>
            </a:fld>
            <a:endParaRPr lang="en-US" dirty="0"/>
          </a:p>
        </p:txBody>
      </p:sp>
    </p:spTree>
    <p:extLst>
      <p:ext uri="{BB962C8B-B14F-4D97-AF65-F5344CB8AC3E}">
        <p14:creationId xmlns:p14="http://schemas.microsoft.com/office/powerpoint/2010/main" val="2308267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0CAC1C-2B68-44F2-AACA-159FEF54A897}" type="datetimeFigureOut">
              <a:rPr lang="en-US" smtClean="0"/>
              <a:t>8/1/2012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859F157-E30E-47DC-906C-3BABFB9C1D36}" type="slidenum">
              <a:rPr lang="en-US" smtClean="0"/>
              <a:t>‹#›</a:t>
            </a:fld>
            <a:endParaRPr lang="en-US" dirty="0"/>
          </a:p>
        </p:txBody>
      </p:sp>
    </p:spTree>
    <p:extLst>
      <p:ext uri="{BB962C8B-B14F-4D97-AF65-F5344CB8AC3E}">
        <p14:creationId xmlns:p14="http://schemas.microsoft.com/office/powerpoint/2010/main" val="422747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CAC1C-2B68-44F2-AACA-159FEF54A897}" type="datetimeFigureOut">
              <a:rPr lang="en-US" smtClean="0"/>
              <a:t>8/1/2012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59F157-E30E-47DC-906C-3BABFB9C1D36}" type="slidenum">
              <a:rPr lang="en-US" smtClean="0"/>
              <a:t>‹#›</a:t>
            </a:fld>
            <a:endParaRPr lang="en-US" dirty="0"/>
          </a:p>
        </p:txBody>
      </p:sp>
    </p:spTree>
    <p:extLst>
      <p:ext uri="{BB962C8B-B14F-4D97-AF65-F5344CB8AC3E}">
        <p14:creationId xmlns:p14="http://schemas.microsoft.com/office/powerpoint/2010/main" val="3853978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CAC1C-2B68-44F2-AACA-159FEF54A897}" type="datetimeFigureOut">
              <a:rPr lang="en-US" smtClean="0"/>
              <a:t>8/1/2012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59F157-E30E-47DC-906C-3BABFB9C1D36}" type="slidenum">
              <a:rPr lang="en-US" smtClean="0"/>
              <a:t>‹#›</a:t>
            </a:fld>
            <a:endParaRPr lang="en-US" dirty="0"/>
          </a:p>
        </p:txBody>
      </p:sp>
    </p:spTree>
    <p:extLst>
      <p:ext uri="{BB962C8B-B14F-4D97-AF65-F5344CB8AC3E}">
        <p14:creationId xmlns:p14="http://schemas.microsoft.com/office/powerpoint/2010/main" val="416261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0CAC1C-2B68-44F2-AACA-159FEF54A897}" type="datetimeFigureOut">
              <a:rPr lang="en-US" smtClean="0"/>
              <a:t>8/1/2012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59F157-E30E-47DC-906C-3BABFB9C1D36}" type="slidenum">
              <a:rPr lang="en-US" smtClean="0"/>
              <a:t>‹#›</a:t>
            </a:fld>
            <a:endParaRPr lang="en-US" dirty="0"/>
          </a:p>
        </p:txBody>
      </p:sp>
    </p:spTree>
    <p:extLst>
      <p:ext uri="{BB962C8B-B14F-4D97-AF65-F5344CB8AC3E}">
        <p14:creationId xmlns:p14="http://schemas.microsoft.com/office/powerpoint/2010/main" val="2945228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7200" dirty="0">
                <a:solidFill>
                  <a:prstClr val="black"/>
                </a:solidFill>
                <a:latin typeface="Elephant" pitchFamily="18" charset="0"/>
              </a:rPr>
              <a:t>The Goal</a:t>
            </a:r>
            <a:endParaRPr lang="en-US" dirty="0"/>
          </a:p>
        </p:txBody>
      </p:sp>
      <p:sp>
        <p:nvSpPr>
          <p:cNvPr id="3" name="Subtitle 2"/>
          <p:cNvSpPr>
            <a:spLocks noGrp="1"/>
          </p:cNvSpPr>
          <p:nvPr>
            <p:ph type="subTitle" idx="1"/>
          </p:nvPr>
        </p:nvSpPr>
        <p:spPr/>
        <p:txBody>
          <a:bodyPr>
            <a:normAutofit/>
          </a:bodyPr>
          <a:lstStyle/>
          <a:p>
            <a:r>
              <a:rPr lang="en-US" sz="6000" dirty="0" smtClean="0">
                <a:solidFill>
                  <a:schemeClr val="tx1"/>
                </a:solidFill>
                <a:latin typeface="Elephant" pitchFamily="18" charset="0"/>
              </a:rPr>
              <a:t>Part I</a:t>
            </a:r>
            <a:endParaRPr lang="en-US" sz="6000" dirty="0">
              <a:solidFill>
                <a:schemeClr val="tx1"/>
              </a:solidFill>
              <a:latin typeface="Elephant" pitchFamily="18" charset="0"/>
            </a:endParaRPr>
          </a:p>
        </p:txBody>
      </p:sp>
    </p:spTree>
    <p:extLst>
      <p:ext uri="{BB962C8B-B14F-4D97-AF65-F5344CB8AC3E}">
        <p14:creationId xmlns:p14="http://schemas.microsoft.com/office/powerpoint/2010/main" val="2362658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28600"/>
            <a:ext cx="8229600" cy="6494085"/>
          </a:xfrm>
          <a:prstGeom prst="rect">
            <a:avLst/>
          </a:prstGeom>
        </p:spPr>
        <p:txBody>
          <a:bodyPr wrap="square">
            <a:spAutoFit/>
          </a:bodyPr>
          <a:lstStyle/>
          <a:p>
            <a:pPr marL="171450" indent="-171450" algn="just"/>
            <a:r>
              <a:rPr lang="en-US" sz="3200" b="1" dirty="0" smtClean="0"/>
              <a:t>2 Peter 1:17 </a:t>
            </a:r>
            <a:r>
              <a:rPr lang="en-US" sz="3200" dirty="0" smtClean="0"/>
              <a:t>For He received from God the Father honor and glory when such a voice came to </a:t>
            </a:r>
          </a:p>
          <a:p>
            <a:pPr algn="just"/>
            <a:r>
              <a:rPr lang="en-US" sz="3200" dirty="0" smtClean="0"/>
              <a:t>----------------</a:t>
            </a:r>
          </a:p>
          <a:p>
            <a:pPr algn="just"/>
            <a:r>
              <a:rPr lang="en-US" sz="3200" dirty="0" smtClean="0"/>
              <a:t>Perfect sanctification is total obedience to the will of the Father, from the heart in thought, word and deed. </a:t>
            </a:r>
          </a:p>
          <a:p>
            <a:pPr algn="just"/>
            <a:r>
              <a:rPr lang="en-US" sz="3200" dirty="0" smtClean="0"/>
              <a:t>----------------</a:t>
            </a:r>
          </a:p>
          <a:p>
            <a:pPr marL="171450" indent="-171450" algn="just"/>
            <a:r>
              <a:rPr lang="en-US" sz="3200" b="1" dirty="0" smtClean="0"/>
              <a:t>Hebrews 5:12 </a:t>
            </a:r>
            <a:r>
              <a:rPr lang="en-US" sz="3200" dirty="0" smtClean="0"/>
              <a:t>For though by this time you ought to be teachers, you need someone to teach you again the first principles of the oracles of God; and you have come to need milk and not solid food.</a:t>
            </a:r>
            <a:endParaRPr lang="en-US" dirty="0"/>
          </a:p>
        </p:txBody>
      </p:sp>
    </p:spTree>
    <p:extLst>
      <p:ext uri="{BB962C8B-B14F-4D97-AF65-F5344CB8AC3E}">
        <p14:creationId xmlns:p14="http://schemas.microsoft.com/office/powerpoint/2010/main" val="2175450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8153400" cy="6001643"/>
          </a:xfrm>
          <a:prstGeom prst="rect">
            <a:avLst/>
          </a:prstGeom>
        </p:spPr>
        <p:txBody>
          <a:bodyPr wrap="square">
            <a:spAutoFit/>
          </a:bodyPr>
          <a:lstStyle/>
          <a:p>
            <a:pPr algn="just"/>
            <a:r>
              <a:rPr lang="en-US" sz="3200" b="1" dirty="0" smtClean="0"/>
              <a:t>1 John 2:12 - 14 </a:t>
            </a:r>
          </a:p>
          <a:p>
            <a:pPr algn="just"/>
            <a:r>
              <a:rPr lang="en-US" sz="3200" dirty="0" smtClean="0"/>
              <a:t> 	12 I write to you, </a:t>
            </a:r>
            <a:r>
              <a:rPr lang="en-US" sz="3200" b="1" dirty="0" smtClean="0"/>
              <a:t>little children</a:t>
            </a:r>
            <a:r>
              <a:rPr lang="en-US" sz="3200" dirty="0" smtClean="0"/>
              <a:t>,</a:t>
            </a:r>
          </a:p>
          <a:p>
            <a:pPr algn="just"/>
            <a:r>
              <a:rPr lang="en-US" sz="3200" dirty="0" smtClean="0"/>
              <a:t>Because your sins are forgiven you for His name’s sake.</a:t>
            </a:r>
          </a:p>
          <a:p>
            <a:pPr algn="just"/>
            <a:r>
              <a:rPr lang="en-US" sz="3200" dirty="0" smtClean="0"/>
              <a:t> 	13 I write to you, </a:t>
            </a:r>
            <a:r>
              <a:rPr lang="en-US" sz="3200" b="1" dirty="0" smtClean="0"/>
              <a:t>fathers</a:t>
            </a:r>
            <a:r>
              <a:rPr lang="en-US" sz="3200" dirty="0" smtClean="0"/>
              <a:t>,</a:t>
            </a:r>
          </a:p>
          <a:p>
            <a:pPr algn="just"/>
            <a:r>
              <a:rPr lang="en-US" sz="3200" dirty="0" smtClean="0"/>
              <a:t>Because you have known Him who is from the beginning.</a:t>
            </a:r>
          </a:p>
          <a:p>
            <a:pPr marL="1427163" algn="just"/>
            <a:r>
              <a:rPr lang="en-US" sz="3200" dirty="0" smtClean="0"/>
              <a:t>I write to you, </a:t>
            </a:r>
            <a:r>
              <a:rPr lang="en-US" sz="3200" b="1" dirty="0" smtClean="0"/>
              <a:t>young men</a:t>
            </a:r>
            <a:r>
              <a:rPr lang="en-US" sz="3200" dirty="0" smtClean="0"/>
              <a:t>,</a:t>
            </a:r>
          </a:p>
          <a:p>
            <a:pPr algn="just"/>
            <a:r>
              <a:rPr lang="en-US" sz="3200" dirty="0" smtClean="0"/>
              <a:t>Because you have overcome the wicked one.</a:t>
            </a:r>
          </a:p>
          <a:p>
            <a:pPr marL="1427163" algn="just"/>
            <a:r>
              <a:rPr lang="en-US" sz="3200" dirty="0" smtClean="0"/>
              <a:t>I write to you, </a:t>
            </a:r>
            <a:r>
              <a:rPr lang="en-US" sz="3200" b="1" dirty="0" smtClean="0"/>
              <a:t>little children</a:t>
            </a:r>
            <a:r>
              <a:rPr lang="en-US" sz="3200" dirty="0" smtClean="0"/>
              <a:t>,</a:t>
            </a:r>
          </a:p>
          <a:p>
            <a:pPr algn="just"/>
            <a:r>
              <a:rPr lang="en-US" sz="3200" dirty="0" smtClean="0"/>
              <a:t>Because you have known the Father.</a:t>
            </a:r>
          </a:p>
          <a:p>
            <a:pPr algn="just"/>
            <a:r>
              <a:rPr lang="en-US" sz="3200" dirty="0" smtClean="0"/>
              <a:t> 	</a:t>
            </a:r>
            <a:endParaRPr lang="en-US" sz="3200" dirty="0"/>
          </a:p>
        </p:txBody>
      </p:sp>
    </p:spTree>
    <p:extLst>
      <p:ext uri="{BB962C8B-B14F-4D97-AF65-F5344CB8AC3E}">
        <p14:creationId xmlns:p14="http://schemas.microsoft.com/office/powerpoint/2010/main" val="146546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533400"/>
            <a:ext cx="8153400" cy="5509200"/>
          </a:xfrm>
          <a:prstGeom prst="rect">
            <a:avLst/>
          </a:prstGeom>
        </p:spPr>
        <p:txBody>
          <a:bodyPr wrap="square">
            <a:spAutoFit/>
          </a:bodyPr>
          <a:lstStyle/>
          <a:p>
            <a:pPr lvl="0" algn="just"/>
            <a:r>
              <a:rPr lang="en-US" sz="3200" dirty="0" smtClean="0">
                <a:solidFill>
                  <a:prstClr val="black"/>
                </a:solidFill>
              </a:rPr>
              <a:t>	14 </a:t>
            </a:r>
            <a:r>
              <a:rPr lang="en-US" sz="3200" dirty="0">
                <a:solidFill>
                  <a:prstClr val="black"/>
                </a:solidFill>
              </a:rPr>
              <a:t>I have written to you, </a:t>
            </a:r>
            <a:r>
              <a:rPr lang="en-US" sz="3200" b="1" dirty="0">
                <a:solidFill>
                  <a:prstClr val="black"/>
                </a:solidFill>
              </a:rPr>
              <a:t>fathers</a:t>
            </a:r>
            <a:r>
              <a:rPr lang="en-US" sz="3200" dirty="0">
                <a:solidFill>
                  <a:prstClr val="black"/>
                </a:solidFill>
              </a:rPr>
              <a:t>,</a:t>
            </a:r>
          </a:p>
          <a:p>
            <a:pPr lvl="0" algn="just"/>
            <a:r>
              <a:rPr lang="en-US" sz="3200" dirty="0">
                <a:solidFill>
                  <a:prstClr val="black"/>
                </a:solidFill>
              </a:rPr>
              <a:t>Because you have known Him who is from the beginning.</a:t>
            </a:r>
          </a:p>
          <a:p>
            <a:pPr marL="1427163" lvl="0" algn="just"/>
            <a:r>
              <a:rPr lang="en-US" sz="3200" dirty="0" smtClean="0">
                <a:solidFill>
                  <a:prstClr val="black"/>
                </a:solidFill>
              </a:rPr>
              <a:t>I </a:t>
            </a:r>
            <a:r>
              <a:rPr lang="en-US" sz="3200" dirty="0">
                <a:solidFill>
                  <a:prstClr val="black"/>
                </a:solidFill>
              </a:rPr>
              <a:t>have written to you, </a:t>
            </a:r>
            <a:r>
              <a:rPr lang="en-US" sz="3200" b="1" dirty="0">
                <a:solidFill>
                  <a:prstClr val="black"/>
                </a:solidFill>
              </a:rPr>
              <a:t>young </a:t>
            </a:r>
            <a:r>
              <a:rPr lang="en-US" sz="3200" b="1" dirty="0" smtClean="0">
                <a:solidFill>
                  <a:prstClr val="black"/>
                </a:solidFill>
              </a:rPr>
              <a:t>men</a:t>
            </a:r>
            <a:r>
              <a:rPr lang="en-US" sz="3200" dirty="0" smtClean="0">
                <a:solidFill>
                  <a:prstClr val="black"/>
                </a:solidFill>
              </a:rPr>
              <a:t>,</a:t>
            </a:r>
          </a:p>
          <a:p>
            <a:pPr lvl="0" algn="just"/>
            <a:r>
              <a:rPr lang="en-US" sz="3200" dirty="0" smtClean="0">
                <a:solidFill>
                  <a:prstClr val="black"/>
                </a:solidFill>
              </a:rPr>
              <a:t>Because </a:t>
            </a:r>
            <a:r>
              <a:rPr lang="en-US" sz="3200" dirty="0">
                <a:solidFill>
                  <a:prstClr val="black"/>
                </a:solidFill>
              </a:rPr>
              <a:t>you are strong, and the word of God abides in you,</a:t>
            </a:r>
          </a:p>
          <a:p>
            <a:pPr lvl="0" algn="just"/>
            <a:r>
              <a:rPr lang="en-US" sz="3200" dirty="0">
                <a:solidFill>
                  <a:prstClr val="black"/>
                </a:solidFill>
              </a:rPr>
              <a:t>    </a:t>
            </a:r>
            <a:r>
              <a:rPr lang="en-US" sz="3200" dirty="0" smtClean="0">
                <a:solidFill>
                  <a:prstClr val="black"/>
                </a:solidFill>
              </a:rPr>
              <a:t>	And </a:t>
            </a:r>
            <a:r>
              <a:rPr lang="en-US" sz="3200" dirty="0">
                <a:solidFill>
                  <a:prstClr val="black"/>
                </a:solidFill>
              </a:rPr>
              <a:t>you have </a:t>
            </a:r>
            <a:r>
              <a:rPr lang="en-US" sz="3200" b="1" dirty="0">
                <a:solidFill>
                  <a:prstClr val="black"/>
                </a:solidFill>
              </a:rPr>
              <a:t>overcome</a:t>
            </a:r>
            <a:r>
              <a:rPr lang="en-US" sz="3200" dirty="0">
                <a:solidFill>
                  <a:prstClr val="black"/>
                </a:solidFill>
              </a:rPr>
              <a:t> the wicked one.</a:t>
            </a:r>
          </a:p>
          <a:p>
            <a:pPr lvl="0" algn="just"/>
            <a:r>
              <a:rPr lang="en-US" sz="3200" dirty="0" smtClean="0">
                <a:solidFill>
                  <a:prstClr val="black"/>
                </a:solidFill>
              </a:rPr>
              <a:t>----------------</a:t>
            </a:r>
          </a:p>
          <a:p>
            <a:pPr lvl="0" algn="just"/>
            <a:endParaRPr lang="en-US" sz="3200" dirty="0">
              <a:solidFill>
                <a:prstClr val="black"/>
              </a:solidFill>
            </a:endParaRPr>
          </a:p>
          <a:p>
            <a:pPr lvl="0" algn="just"/>
            <a:r>
              <a:rPr lang="en-US" sz="3200" dirty="0">
                <a:solidFill>
                  <a:prstClr val="black"/>
                </a:solidFill>
              </a:rPr>
              <a:t>Him from the Excellent Glory: "This is My beloved Son, in whom I am well pleased.”</a:t>
            </a:r>
            <a:endParaRPr lang="en-US" dirty="0"/>
          </a:p>
        </p:txBody>
      </p:sp>
    </p:spTree>
    <p:extLst>
      <p:ext uri="{BB962C8B-B14F-4D97-AF65-F5344CB8AC3E}">
        <p14:creationId xmlns:p14="http://schemas.microsoft.com/office/powerpoint/2010/main" val="3002770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8229600" cy="5509200"/>
          </a:xfrm>
          <a:prstGeom prst="rect">
            <a:avLst/>
          </a:prstGeom>
        </p:spPr>
        <p:txBody>
          <a:bodyPr wrap="square">
            <a:spAutoFit/>
          </a:bodyPr>
          <a:lstStyle/>
          <a:p>
            <a:pPr marL="742950" indent="-742950" algn="just"/>
            <a:r>
              <a:rPr lang="en-US" sz="3200" b="1" dirty="0" smtClean="0"/>
              <a:t>1st. </a:t>
            </a:r>
            <a:r>
              <a:rPr lang="en-US" sz="3200" b="1" i="1" dirty="0" smtClean="0"/>
              <a:t>little children</a:t>
            </a:r>
            <a:r>
              <a:rPr lang="en-US" sz="3200" dirty="0" smtClean="0"/>
              <a:t>, still with an overseer, must be nurtured up.  They have known the Father.</a:t>
            </a:r>
          </a:p>
          <a:p>
            <a:pPr marL="742950" algn="just"/>
            <a:r>
              <a:rPr lang="en-US" sz="3200" dirty="0" smtClean="0"/>
              <a:t>They like all little children have a Beginning Awareness; they have known the Father.</a:t>
            </a:r>
          </a:p>
          <a:p>
            <a:pPr marL="573088" indent="-573088" algn="just"/>
            <a:endParaRPr lang="en-US" sz="3200" b="1" dirty="0" smtClean="0"/>
          </a:p>
          <a:p>
            <a:pPr marL="573088" indent="-573088" algn="just"/>
            <a:r>
              <a:rPr lang="en-US" sz="3200" b="1" dirty="0" smtClean="0"/>
              <a:t>2</a:t>
            </a:r>
            <a:r>
              <a:rPr lang="en-US" sz="3200" b="1" baseline="30000" dirty="0" smtClean="0"/>
              <a:t>nd</a:t>
            </a:r>
            <a:r>
              <a:rPr lang="en-US" sz="3200" b="1" dirty="0" smtClean="0"/>
              <a:t>. </a:t>
            </a:r>
            <a:r>
              <a:rPr lang="en-US" sz="3200" b="1" i="1" dirty="0" smtClean="0"/>
              <a:t>Young Men</a:t>
            </a:r>
            <a:r>
              <a:rPr lang="en-US" sz="3200" dirty="0" smtClean="0"/>
              <a:t>, they have </a:t>
            </a:r>
            <a:r>
              <a:rPr lang="en-US" sz="3200" b="1" dirty="0" smtClean="0"/>
              <a:t>overcome</a:t>
            </a:r>
            <a:r>
              <a:rPr lang="en-US" sz="3200" dirty="0" smtClean="0"/>
              <a:t> the wicked one, how does that happen, they have the word of God abiding in them. But notice they are strong.  Look out, sometimes they think they know more than those around them and they are share it.  </a:t>
            </a:r>
          </a:p>
        </p:txBody>
      </p:sp>
    </p:spTree>
    <p:extLst>
      <p:ext uri="{BB962C8B-B14F-4D97-AF65-F5344CB8AC3E}">
        <p14:creationId xmlns:p14="http://schemas.microsoft.com/office/powerpoint/2010/main" val="3990794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4024" y="457200"/>
            <a:ext cx="8001000" cy="4524315"/>
          </a:xfrm>
          <a:prstGeom prst="rect">
            <a:avLst/>
          </a:prstGeom>
        </p:spPr>
        <p:txBody>
          <a:bodyPr wrap="square">
            <a:spAutoFit/>
          </a:bodyPr>
          <a:lstStyle/>
          <a:p>
            <a:pPr marL="684213" lvl="0" indent="-684213" algn="just"/>
            <a:r>
              <a:rPr lang="en-US" sz="3200" b="1" dirty="0" smtClean="0">
                <a:solidFill>
                  <a:prstClr val="black"/>
                </a:solidFill>
              </a:rPr>
              <a:t>3</a:t>
            </a:r>
            <a:r>
              <a:rPr lang="en-US" sz="3200" b="1" baseline="30000" dirty="0" smtClean="0">
                <a:solidFill>
                  <a:prstClr val="black"/>
                </a:solidFill>
              </a:rPr>
              <a:t>rd</a:t>
            </a:r>
            <a:r>
              <a:rPr lang="en-US" sz="3200" b="1" dirty="0" smtClean="0">
                <a:solidFill>
                  <a:prstClr val="black"/>
                </a:solidFill>
              </a:rPr>
              <a:t>. </a:t>
            </a:r>
            <a:r>
              <a:rPr lang="en-US" sz="3200" b="1" i="1" dirty="0" smtClean="0">
                <a:solidFill>
                  <a:prstClr val="black"/>
                </a:solidFill>
              </a:rPr>
              <a:t>The </a:t>
            </a:r>
            <a:r>
              <a:rPr lang="en-US" sz="3200" b="1" i="1" dirty="0">
                <a:solidFill>
                  <a:prstClr val="black"/>
                </a:solidFill>
              </a:rPr>
              <a:t>Fathers</a:t>
            </a:r>
            <a:r>
              <a:rPr lang="en-US" sz="3200" dirty="0">
                <a:solidFill>
                  <a:prstClr val="black"/>
                </a:solidFill>
              </a:rPr>
              <a:t>,  what we aspire to and notice they are characterized </a:t>
            </a:r>
            <a:r>
              <a:rPr lang="en-US" sz="3200" dirty="0" smtClean="0">
                <a:solidFill>
                  <a:prstClr val="black"/>
                </a:solidFill>
              </a:rPr>
              <a:t>by; </a:t>
            </a:r>
            <a:r>
              <a:rPr lang="en-US" sz="3200" i="1" dirty="0" smtClean="0">
                <a:solidFill>
                  <a:prstClr val="black"/>
                </a:solidFill>
              </a:rPr>
              <a:t>Because </a:t>
            </a:r>
            <a:r>
              <a:rPr lang="en-US" sz="3200" i="1" dirty="0">
                <a:solidFill>
                  <a:prstClr val="black"/>
                </a:solidFill>
              </a:rPr>
              <a:t>you have known Him who is from the beginning...</a:t>
            </a:r>
          </a:p>
          <a:p>
            <a:pPr marL="573088" lvl="0" indent="-573088" algn="just"/>
            <a:endParaRPr lang="en-US" sz="3200" dirty="0">
              <a:solidFill>
                <a:prstClr val="black"/>
              </a:solidFill>
            </a:endParaRPr>
          </a:p>
          <a:p>
            <a:pPr marL="684213" lvl="0" indent="-684213" algn="just"/>
            <a:r>
              <a:rPr lang="en-US" sz="3200" dirty="0">
                <a:solidFill>
                  <a:prstClr val="black"/>
                </a:solidFill>
              </a:rPr>
              <a:t>	There is a perspective here, they is an acceptance of the whole picture, or the whole of the word of God.  And yet their greatest claim to fame is They Know Him. </a:t>
            </a:r>
          </a:p>
        </p:txBody>
      </p:sp>
    </p:spTree>
    <p:extLst>
      <p:ext uri="{BB962C8B-B14F-4D97-AF65-F5344CB8AC3E}">
        <p14:creationId xmlns:p14="http://schemas.microsoft.com/office/powerpoint/2010/main" val="84706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2249" y="457200"/>
            <a:ext cx="8153400" cy="5786199"/>
          </a:xfrm>
          <a:prstGeom prst="rect">
            <a:avLst/>
          </a:prstGeom>
        </p:spPr>
        <p:txBody>
          <a:bodyPr wrap="square">
            <a:spAutoFit/>
          </a:bodyPr>
          <a:lstStyle/>
          <a:p>
            <a:pPr algn="just"/>
            <a:r>
              <a:rPr lang="en-US" sz="3200" b="1" dirty="0" smtClean="0"/>
              <a:t>	Philippians 3:8 - 11. </a:t>
            </a:r>
          </a:p>
          <a:p>
            <a:pPr marL="341313" lvl="1" indent="-341313" algn="just"/>
            <a:r>
              <a:rPr lang="en-US" sz="3200" dirty="0" smtClean="0"/>
              <a:t>8 Yet indeed I also count all things loss for the excellence of the knowledge of Christ Jesus my Lord, for whom I have suffered the loss of all things, and count them as rubbish, that I may gain Christ</a:t>
            </a:r>
          </a:p>
          <a:p>
            <a:pPr marL="341313" lvl="1" indent="-341313" algn="just"/>
            <a:endParaRPr lang="en-US" sz="3200" dirty="0" smtClean="0"/>
          </a:p>
          <a:p>
            <a:pPr marL="341313" lvl="1" indent="-341313" algn="just"/>
            <a:r>
              <a:rPr lang="en-US" sz="3200" dirty="0" smtClean="0"/>
              <a:t>9 and be found in Him, not having my own righteousness, which is from the law, but that which is through faith in Christ, the righteousness which is from God by faith;</a:t>
            </a:r>
          </a:p>
          <a:p>
            <a:r>
              <a:rPr lang="en-US" dirty="0" smtClean="0"/>
              <a:t>	</a:t>
            </a:r>
            <a:endParaRPr lang="en-US" dirty="0"/>
          </a:p>
        </p:txBody>
      </p:sp>
    </p:spTree>
    <p:extLst>
      <p:ext uri="{BB962C8B-B14F-4D97-AF65-F5344CB8AC3E}">
        <p14:creationId xmlns:p14="http://schemas.microsoft.com/office/powerpoint/2010/main" val="3156738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74400"/>
            <a:ext cx="8001000" cy="5509200"/>
          </a:xfrm>
          <a:prstGeom prst="rect">
            <a:avLst/>
          </a:prstGeom>
        </p:spPr>
        <p:txBody>
          <a:bodyPr wrap="square">
            <a:spAutoFit/>
          </a:bodyPr>
          <a:lstStyle/>
          <a:p>
            <a:pPr marL="573088" lvl="1" indent="-573088" algn="just"/>
            <a:r>
              <a:rPr lang="en-US" sz="3200" dirty="0">
                <a:solidFill>
                  <a:prstClr val="black"/>
                </a:solidFill>
              </a:rPr>
              <a:t>10 that I may know Him and the power of His resurrection, and the fellowship of His sufferings, being conformed to His death</a:t>
            </a:r>
            <a:r>
              <a:rPr lang="en-US" sz="3200" dirty="0" smtClean="0">
                <a:solidFill>
                  <a:prstClr val="black"/>
                </a:solidFill>
              </a:rPr>
              <a:t>,</a:t>
            </a:r>
          </a:p>
          <a:p>
            <a:pPr marL="573088" lvl="1" indent="-573088" algn="just"/>
            <a:endParaRPr lang="en-US" sz="3200" dirty="0">
              <a:solidFill>
                <a:prstClr val="black"/>
              </a:solidFill>
            </a:endParaRPr>
          </a:p>
          <a:p>
            <a:pPr marL="512763" lvl="1" indent="-509588" algn="just"/>
            <a:r>
              <a:rPr lang="en-US" sz="3200" dirty="0" smtClean="0">
                <a:solidFill>
                  <a:prstClr val="black"/>
                </a:solidFill>
              </a:rPr>
              <a:t>11 if</a:t>
            </a:r>
            <a:r>
              <a:rPr lang="en-US" sz="3200" dirty="0">
                <a:solidFill>
                  <a:prstClr val="black"/>
                </a:solidFill>
              </a:rPr>
              <a:t>, by any means, I may attain to the resurrection from the dead. </a:t>
            </a:r>
            <a:endParaRPr lang="en-US" sz="3200" dirty="0" smtClean="0">
              <a:solidFill>
                <a:prstClr val="black"/>
              </a:solidFill>
            </a:endParaRPr>
          </a:p>
          <a:p>
            <a:pPr marL="512763" lvl="1" indent="-509588" algn="just"/>
            <a:endParaRPr lang="en-US" sz="3200" dirty="0">
              <a:solidFill>
                <a:prstClr val="black"/>
              </a:solidFill>
            </a:endParaRPr>
          </a:p>
          <a:p>
            <a:pPr marL="512763" lvl="1" indent="-509588" algn="just"/>
            <a:r>
              <a:rPr lang="en-US" sz="3200" dirty="0" smtClean="0">
                <a:solidFill>
                  <a:prstClr val="black"/>
                </a:solidFill>
              </a:rPr>
              <a:t>	</a:t>
            </a:r>
            <a:r>
              <a:rPr lang="en-US" sz="3200" b="1" dirty="0" smtClean="0">
                <a:solidFill>
                  <a:prstClr val="black"/>
                </a:solidFill>
              </a:rPr>
              <a:t>Note: </a:t>
            </a:r>
            <a:r>
              <a:rPr lang="en-US" sz="3200" dirty="0" smtClean="0">
                <a:solidFill>
                  <a:prstClr val="black"/>
                </a:solidFill>
              </a:rPr>
              <a:t>Three kinds of righteousness:</a:t>
            </a:r>
          </a:p>
          <a:p>
            <a:pPr marL="512763" lvl="1" indent="-509588" algn="just"/>
            <a:r>
              <a:rPr lang="en-US" sz="3200" dirty="0" smtClean="0">
                <a:solidFill>
                  <a:prstClr val="black"/>
                </a:solidFill>
              </a:rPr>
              <a:t>[1] righteousness of my own 		(v. 9)</a:t>
            </a:r>
          </a:p>
          <a:p>
            <a:pPr marL="512763" lvl="1" indent="-509588" algn="just"/>
            <a:r>
              <a:rPr lang="en-US" sz="3200" dirty="0" smtClean="0">
                <a:solidFill>
                  <a:prstClr val="black"/>
                </a:solidFill>
              </a:rPr>
              <a:t>[2] righteousness from the law 		(v.9)</a:t>
            </a:r>
          </a:p>
          <a:p>
            <a:pPr marL="512763" lvl="1" indent="-509588" algn="just"/>
            <a:r>
              <a:rPr lang="en-US" sz="3200" dirty="0" smtClean="0">
                <a:solidFill>
                  <a:prstClr val="black"/>
                </a:solidFill>
              </a:rPr>
              <a:t>[3] righteousness (from God) by faith	(v.9)</a:t>
            </a:r>
            <a:endParaRPr lang="en-US" sz="3200" dirty="0">
              <a:solidFill>
                <a:prstClr val="black"/>
              </a:solidFill>
            </a:endParaRPr>
          </a:p>
        </p:txBody>
      </p:sp>
    </p:spTree>
    <p:extLst>
      <p:ext uri="{BB962C8B-B14F-4D97-AF65-F5344CB8AC3E}">
        <p14:creationId xmlns:p14="http://schemas.microsoft.com/office/powerpoint/2010/main" val="3627853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533400"/>
            <a:ext cx="8001000" cy="4031873"/>
          </a:xfrm>
          <a:prstGeom prst="rect">
            <a:avLst/>
          </a:prstGeom>
        </p:spPr>
        <p:txBody>
          <a:bodyPr wrap="square">
            <a:spAutoFit/>
          </a:bodyPr>
          <a:lstStyle/>
          <a:p>
            <a:pPr lvl="0"/>
            <a:r>
              <a:rPr lang="en-US" sz="3200" b="1" dirty="0" smtClean="0">
                <a:solidFill>
                  <a:prstClr val="black"/>
                </a:solidFill>
              </a:rPr>
              <a:t>	Philippians 3:9---CJB [compare]</a:t>
            </a:r>
            <a:endParaRPr lang="en-US" sz="3200" b="1" dirty="0">
              <a:solidFill>
                <a:prstClr val="black"/>
              </a:solidFill>
            </a:endParaRPr>
          </a:p>
          <a:p>
            <a:pPr marL="341313" lvl="1" indent="-341313" algn="just"/>
            <a:endParaRPr lang="en-US" sz="3200" dirty="0" smtClean="0">
              <a:solidFill>
                <a:prstClr val="black"/>
              </a:solidFill>
            </a:endParaRPr>
          </a:p>
          <a:p>
            <a:pPr marL="341313" lvl="1" indent="-341313" algn="just"/>
            <a:r>
              <a:rPr lang="en-US" sz="3200" dirty="0" smtClean="0">
                <a:solidFill>
                  <a:prstClr val="black"/>
                </a:solidFill>
              </a:rPr>
              <a:t>9 and be found in union with Him, not having any </a:t>
            </a:r>
            <a:r>
              <a:rPr lang="en-US" sz="3200" b="1" dirty="0" smtClean="0">
                <a:solidFill>
                  <a:prstClr val="black"/>
                </a:solidFill>
              </a:rPr>
              <a:t>righteousness of my own </a:t>
            </a:r>
            <a:r>
              <a:rPr lang="en-US" sz="3200" dirty="0" smtClean="0">
                <a:solidFill>
                  <a:prstClr val="black"/>
                </a:solidFill>
              </a:rPr>
              <a:t>based on legalism [law], but having that </a:t>
            </a:r>
            <a:r>
              <a:rPr lang="en-US" sz="3200" b="1" dirty="0" smtClean="0">
                <a:solidFill>
                  <a:prstClr val="black"/>
                </a:solidFill>
              </a:rPr>
              <a:t>righteousness</a:t>
            </a:r>
            <a:r>
              <a:rPr lang="en-US" sz="3200" dirty="0" smtClean="0">
                <a:solidFill>
                  <a:prstClr val="black"/>
                </a:solidFill>
              </a:rPr>
              <a:t> which comes through the </a:t>
            </a:r>
            <a:r>
              <a:rPr lang="en-US" sz="3200" b="1" dirty="0" smtClean="0">
                <a:solidFill>
                  <a:prstClr val="black"/>
                </a:solidFill>
              </a:rPr>
              <a:t>Messiah’s faithfulness</a:t>
            </a:r>
            <a:r>
              <a:rPr lang="en-US" sz="3200" dirty="0" smtClean="0">
                <a:solidFill>
                  <a:prstClr val="black"/>
                </a:solidFill>
              </a:rPr>
              <a:t>, the </a:t>
            </a:r>
            <a:r>
              <a:rPr lang="en-US" sz="3200" b="1" dirty="0" smtClean="0">
                <a:solidFill>
                  <a:prstClr val="black"/>
                </a:solidFill>
              </a:rPr>
              <a:t>righteousness from God based on trust</a:t>
            </a:r>
            <a:r>
              <a:rPr lang="en-US" sz="3200" dirty="0" smtClean="0">
                <a:solidFill>
                  <a:prstClr val="black"/>
                </a:solidFill>
              </a:rPr>
              <a:t>. </a:t>
            </a:r>
            <a:endParaRPr lang="en-US" sz="3200" dirty="0">
              <a:solidFill>
                <a:prstClr val="black"/>
              </a:solidFill>
            </a:endParaRPr>
          </a:p>
        </p:txBody>
      </p:sp>
    </p:spTree>
    <p:extLst>
      <p:ext uri="{BB962C8B-B14F-4D97-AF65-F5344CB8AC3E}">
        <p14:creationId xmlns:p14="http://schemas.microsoft.com/office/powerpoint/2010/main" val="29301016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5966" y="533400"/>
            <a:ext cx="8077200" cy="6001643"/>
          </a:xfrm>
          <a:prstGeom prst="rect">
            <a:avLst/>
          </a:prstGeom>
        </p:spPr>
        <p:txBody>
          <a:bodyPr wrap="square">
            <a:spAutoFit/>
          </a:bodyPr>
          <a:lstStyle/>
          <a:p>
            <a:pPr algn="just"/>
            <a:r>
              <a:rPr lang="en-US" sz="3200" b="1" dirty="0" smtClean="0"/>
              <a:t>F.B. Meyer </a:t>
            </a:r>
            <a:r>
              <a:rPr lang="en-US" sz="3200" dirty="0" smtClean="0"/>
              <a:t>wrote, </a:t>
            </a:r>
          </a:p>
          <a:p>
            <a:pPr algn="just"/>
            <a:r>
              <a:rPr lang="en-US" sz="3200" dirty="0" smtClean="0"/>
              <a:t>	"We may know Him personally intimately face to face, Christ does not live back in the centuries nor amid the clouds of heaven, He is near us, with us, compassing our path in our lying down and acquainted with all our ways. </a:t>
            </a:r>
          </a:p>
          <a:p>
            <a:pPr algn="just"/>
            <a:r>
              <a:rPr lang="en-US" sz="3200" dirty="0" smtClean="0"/>
              <a:t>	But we cannot know Him in this mortal life except through the illumination and teaching of the Holy Spirit.  And we can surely know Christ not as a stranger who turns in to visit for the night or as the exalted king of men, there must be an inner knowledge as of those</a:t>
            </a:r>
            <a:endParaRPr lang="en-US" sz="3200" dirty="0"/>
          </a:p>
        </p:txBody>
      </p:sp>
    </p:spTree>
    <p:extLst>
      <p:ext uri="{BB962C8B-B14F-4D97-AF65-F5344CB8AC3E}">
        <p14:creationId xmlns:p14="http://schemas.microsoft.com/office/powerpoint/2010/main" val="18777620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0390" y="381000"/>
            <a:ext cx="8153400" cy="5509200"/>
          </a:xfrm>
          <a:prstGeom prst="rect">
            <a:avLst/>
          </a:prstGeom>
        </p:spPr>
        <p:txBody>
          <a:bodyPr wrap="square">
            <a:spAutoFit/>
          </a:bodyPr>
          <a:lstStyle/>
          <a:p>
            <a:pPr lvl="0" algn="just"/>
            <a:r>
              <a:rPr lang="en-US" sz="3200" dirty="0">
                <a:solidFill>
                  <a:prstClr val="black"/>
                </a:solidFill>
              </a:rPr>
              <a:t>whom He counts His own familiar friends, whom He trusts with His secrets who eat with Him of His own bread. </a:t>
            </a:r>
          </a:p>
          <a:p>
            <a:pPr lvl="0" algn="just"/>
            <a:r>
              <a:rPr lang="en-US" sz="3200" dirty="0">
                <a:solidFill>
                  <a:prstClr val="black"/>
                </a:solidFill>
              </a:rPr>
              <a:t>	To know Christ in the storm of battle, to know Him in the valley of shadow, to know Him when the solar light radiates our faces or when they are darkened with disappointment and sorrow, to know the sweetness of His dealing with bruised reeds and smoking flax, to know the tenderness of His sympathy, and the strength of His right hand.”</a:t>
            </a:r>
          </a:p>
        </p:txBody>
      </p:sp>
    </p:spTree>
    <p:extLst>
      <p:ext uri="{BB962C8B-B14F-4D97-AF65-F5344CB8AC3E}">
        <p14:creationId xmlns:p14="http://schemas.microsoft.com/office/powerpoint/2010/main" val="4267967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52400"/>
            <a:ext cx="8229600" cy="6494085"/>
          </a:xfrm>
          <a:prstGeom prst="rect">
            <a:avLst/>
          </a:prstGeom>
        </p:spPr>
        <p:txBody>
          <a:bodyPr wrap="square">
            <a:spAutoFit/>
          </a:bodyPr>
          <a:lstStyle/>
          <a:p>
            <a:pPr algn="just"/>
            <a:r>
              <a:rPr lang="en-US" sz="3200" dirty="0" smtClean="0"/>
              <a:t>	</a:t>
            </a:r>
            <a:r>
              <a:rPr lang="en-US" sz="3200" b="1" dirty="0" smtClean="0"/>
              <a:t>The progress toward holiness. </a:t>
            </a:r>
          </a:p>
          <a:p>
            <a:pPr algn="just"/>
            <a:r>
              <a:rPr lang="en-US" sz="3200" dirty="0" smtClean="0"/>
              <a:t>-Spiritual growth and maturity. </a:t>
            </a:r>
          </a:p>
          <a:p>
            <a:pPr algn="just"/>
            <a:r>
              <a:rPr lang="en-US" sz="3200" dirty="0" smtClean="0"/>
              <a:t>-Becoming increasingly separated from sin and separated unto Christ Jesus. </a:t>
            </a:r>
          </a:p>
          <a:p>
            <a:pPr algn="just"/>
            <a:r>
              <a:rPr lang="en-US" sz="3200" dirty="0" smtClean="0"/>
              <a:t>-More of Him, less of me.</a:t>
            </a:r>
          </a:p>
          <a:p>
            <a:pPr algn="just"/>
            <a:r>
              <a:rPr lang="en-US" sz="3200" dirty="0" smtClean="0"/>
              <a:t>-Living more Christ-like, in every way. </a:t>
            </a:r>
          </a:p>
          <a:p>
            <a:pPr algn="just"/>
            <a:r>
              <a:rPr lang="en-US" sz="3200" dirty="0" smtClean="0"/>
              <a:t>-------------------------</a:t>
            </a:r>
          </a:p>
          <a:p>
            <a:pPr algn="just"/>
            <a:r>
              <a:rPr lang="en-US" sz="3200" dirty="0" smtClean="0"/>
              <a:t>	</a:t>
            </a:r>
            <a:r>
              <a:rPr lang="en-US" sz="3200" b="1" i="1" dirty="0" smtClean="0"/>
              <a:t>We </a:t>
            </a:r>
            <a:r>
              <a:rPr lang="en-US" sz="3200" b="1" i="1" dirty="0" smtClean="0"/>
              <a:t>are justified</a:t>
            </a:r>
            <a:r>
              <a:rPr lang="en-US" sz="3200" dirty="0" smtClean="0"/>
              <a:t>, </a:t>
            </a:r>
            <a:r>
              <a:rPr lang="en-US" sz="3200" u="sng" dirty="0" smtClean="0"/>
              <a:t>declared righteous </a:t>
            </a:r>
            <a:r>
              <a:rPr lang="en-US" sz="3200" dirty="0" smtClean="0"/>
              <a:t>at our salvation. </a:t>
            </a:r>
          </a:p>
          <a:p>
            <a:pPr algn="just"/>
            <a:r>
              <a:rPr lang="en-US" sz="3200" dirty="0" smtClean="0"/>
              <a:t>	</a:t>
            </a:r>
            <a:r>
              <a:rPr lang="en-US" sz="3200" b="1" i="1" dirty="0" smtClean="0"/>
              <a:t>We </a:t>
            </a:r>
            <a:r>
              <a:rPr lang="en-US" sz="3200" b="1" i="1" dirty="0" smtClean="0"/>
              <a:t>are glorified</a:t>
            </a:r>
            <a:r>
              <a:rPr lang="en-US" sz="3200" dirty="0" smtClean="0"/>
              <a:t>, made </a:t>
            </a:r>
            <a:r>
              <a:rPr lang="en-US" sz="3200" u="sng" dirty="0" smtClean="0"/>
              <a:t>fully righteous </a:t>
            </a:r>
            <a:r>
              <a:rPr lang="en-US" sz="3200" dirty="0" smtClean="0"/>
              <a:t>when we see the Lord face to face. </a:t>
            </a:r>
          </a:p>
          <a:p>
            <a:pPr algn="just"/>
            <a:r>
              <a:rPr lang="en-US" sz="3200" dirty="0" smtClean="0"/>
              <a:t>	In </a:t>
            </a:r>
            <a:r>
              <a:rPr lang="en-US" sz="3200" dirty="0" smtClean="0"/>
              <a:t>the meantime, in the space in the middle, we are being </a:t>
            </a:r>
            <a:r>
              <a:rPr lang="en-US" sz="3200" i="1" u="sng" dirty="0" smtClean="0"/>
              <a:t>progressively sanctified</a:t>
            </a:r>
            <a:r>
              <a:rPr lang="en-US" sz="3200" dirty="0" smtClean="0"/>
              <a:t>. </a:t>
            </a:r>
            <a:endParaRPr lang="en-US" sz="3200" dirty="0"/>
          </a:p>
        </p:txBody>
      </p:sp>
    </p:spTree>
    <p:extLst>
      <p:ext uri="{BB962C8B-B14F-4D97-AF65-F5344CB8AC3E}">
        <p14:creationId xmlns:p14="http://schemas.microsoft.com/office/powerpoint/2010/main" val="3571320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74400"/>
            <a:ext cx="8229600" cy="3539430"/>
          </a:xfrm>
          <a:prstGeom prst="rect">
            <a:avLst/>
          </a:prstGeom>
        </p:spPr>
        <p:txBody>
          <a:bodyPr wrap="square">
            <a:spAutoFit/>
          </a:bodyPr>
          <a:lstStyle/>
          <a:p>
            <a:pPr lvl="0" algn="just"/>
            <a:r>
              <a:rPr lang="en-US" sz="3200" dirty="0" smtClean="0">
                <a:solidFill>
                  <a:prstClr val="black"/>
                </a:solidFill>
              </a:rPr>
              <a:t>"</a:t>
            </a:r>
            <a:r>
              <a:rPr lang="en-US" sz="3200" dirty="0">
                <a:solidFill>
                  <a:prstClr val="black"/>
                </a:solidFill>
              </a:rPr>
              <a:t>Man shall not live by bread alone, but by every word that proceeds out of the mouth of God." </a:t>
            </a:r>
            <a:r>
              <a:rPr lang="en-US" sz="3200" b="1" dirty="0">
                <a:solidFill>
                  <a:prstClr val="black"/>
                </a:solidFill>
              </a:rPr>
              <a:t>Matthew </a:t>
            </a:r>
            <a:r>
              <a:rPr lang="en-US" sz="3200" b="1" dirty="0" smtClean="0">
                <a:solidFill>
                  <a:prstClr val="black"/>
                </a:solidFill>
              </a:rPr>
              <a:t>4:4</a:t>
            </a:r>
          </a:p>
          <a:p>
            <a:pPr lvl="0" algn="just"/>
            <a:endParaRPr lang="en-US" sz="3200" b="1" dirty="0">
              <a:solidFill>
                <a:prstClr val="black"/>
              </a:solidFill>
            </a:endParaRPr>
          </a:p>
          <a:p>
            <a:pPr lvl="0" algn="just"/>
            <a:r>
              <a:rPr lang="en-US" sz="3200" dirty="0">
                <a:solidFill>
                  <a:prstClr val="black"/>
                </a:solidFill>
              </a:rPr>
              <a:t>-------------------------</a:t>
            </a:r>
          </a:p>
          <a:p>
            <a:pPr lvl="0" algn="just"/>
            <a:endParaRPr lang="en-US" sz="3200" dirty="0">
              <a:solidFill>
                <a:prstClr val="black"/>
              </a:solidFill>
            </a:endParaRPr>
          </a:p>
          <a:p>
            <a:pPr lvl="0" algn="just"/>
            <a:r>
              <a:rPr lang="en-US" sz="3200" b="1" dirty="0">
                <a:solidFill>
                  <a:prstClr val="black"/>
                </a:solidFill>
              </a:rPr>
              <a:t>John 17:19 </a:t>
            </a:r>
            <a:r>
              <a:rPr lang="en-US" sz="3200" dirty="0">
                <a:solidFill>
                  <a:prstClr val="black"/>
                </a:solidFill>
              </a:rPr>
              <a:t>I sanctify Myself</a:t>
            </a:r>
            <a:endParaRPr lang="en-US" dirty="0"/>
          </a:p>
        </p:txBody>
      </p:sp>
    </p:spTree>
    <p:extLst>
      <p:ext uri="{BB962C8B-B14F-4D97-AF65-F5344CB8AC3E}">
        <p14:creationId xmlns:p14="http://schemas.microsoft.com/office/powerpoint/2010/main" val="181099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8153400" cy="4524315"/>
          </a:xfrm>
          <a:prstGeom prst="rect">
            <a:avLst/>
          </a:prstGeom>
        </p:spPr>
        <p:txBody>
          <a:bodyPr wrap="square">
            <a:spAutoFit/>
          </a:bodyPr>
          <a:lstStyle/>
          <a:p>
            <a:pPr algn="just"/>
            <a:r>
              <a:rPr lang="en-US" sz="3200" dirty="0" smtClean="0"/>
              <a:t>Here is what Jesus is saying; </a:t>
            </a:r>
          </a:p>
          <a:p>
            <a:pPr marL="742950" indent="-742950" algn="just"/>
            <a:r>
              <a:rPr lang="en-US" sz="3200" dirty="0" smtClean="0"/>
              <a:t>  </a:t>
            </a:r>
            <a:r>
              <a:rPr lang="en-US" sz="3200" dirty="0" smtClean="0"/>
              <a:t>-</a:t>
            </a:r>
            <a:r>
              <a:rPr lang="en-US" sz="3200" dirty="0" smtClean="0"/>
              <a:t>Within Myself is the power, the right, the standing of sanctification.  </a:t>
            </a:r>
          </a:p>
          <a:p>
            <a:pPr algn="just"/>
            <a:r>
              <a:rPr lang="en-US" sz="3200" dirty="0" smtClean="0"/>
              <a:t>  </a:t>
            </a:r>
            <a:r>
              <a:rPr lang="en-US" sz="3200" dirty="0" smtClean="0"/>
              <a:t>-</a:t>
            </a:r>
            <a:r>
              <a:rPr lang="en-US" sz="3200" dirty="0" smtClean="0"/>
              <a:t>I keep in tact my own sanctification. </a:t>
            </a:r>
          </a:p>
          <a:p>
            <a:pPr algn="just"/>
            <a:r>
              <a:rPr lang="en-US" sz="3200" dirty="0" smtClean="0"/>
              <a:t>  </a:t>
            </a:r>
            <a:r>
              <a:rPr lang="en-US" sz="3200" dirty="0" smtClean="0"/>
              <a:t>-I </a:t>
            </a:r>
            <a:r>
              <a:rPr lang="en-US" sz="3200" dirty="0" smtClean="0"/>
              <a:t>Keep Myself apart from sin.</a:t>
            </a:r>
          </a:p>
          <a:p>
            <a:pPr marL="742950" indent="-742950" algn="just"/>
            <a:r>
              <a:rPr lang="en-US" sz="3200" dirty="0" smtClean="0"/>
              <a:t>  </a:t>
            </a:r>
            <a:r>
              <a:rPr lang="en-US" sz="3200" dirty="0" smtClean="0"/>
              <a:t>-I </a:t>
            </a:r>
            <a:r>
              <a:rPr lang="en-US" sz="3200" dirty="0" smtClean="0"/>
              <a:t>live holy continually, though on earth, though human, though tempted. </a:t>
            </a:r>
          </a:p>
          <a:p>
            <a:pPr marL="282575" indent="-111125" algn="just"/>
            <a:r>
              <a:rPr lang="en-US" sz="3200" dirty="0" smtClean="0"/>
              <a:t>-</a:t>
            </a:r>
            <a:r>
              <a:rPr lang="en-US" sz="3200" dirty="0" smtClean="0"/>
              <a:t>My holiness is My own and I keep it.  </a:t>
            </a:r>
          </a:p>
          <a:p>
            <a:pPr algn="just"/>
            <a:r>
              <a:rPr lang="en-US" sz="3200" dirty="0" smtClean="0"/>
              <a:t>  </a:t>
            </a:r>
            <a:r>
              <a:rPr lang="en-US" sz="3200" dirty="0" smtClean="0"/>
              <a:t>-</a:t>
            </a:r>
            <a:r>
              <a:rPr lang="en-US" sz="3200" dirty="0" smtClean="0"/>
              <a:t>I sanctify Myself.</a:t>
            </a:r>
          </a:p>
        </p:txBody>
      </p:sp>
    </p:spTree>
    <p:extLst>
      <p:ext uri="{BB962C8B-B14F-4D97-AF65-F5344CB8AC3E}">
        <p14:creationId xmlns:p14="http://schemas.microsoft.com/office/powerpoint/2010/main" val="1851820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8305800" cy="6124754"/>
          </a:xfrm>
          <a:prstGeom prst="rect">
            <a:avLst/>
          </a:prstGeom>
        </p:spPr>
        <p:txBody>
          <a:bodyPr wrap="square">
            <a:spAutoFit/>
          </a:bodyPr>
          <a:lstStyle/>
          <a:p>
            <a:pPr lvl="0" algn="just"/>
            <a:r>
              <a:rPr lang="en-US" sz="3200" b="1" dirty="0" smtClean="0">
                <a:solidFill>
                  <a:prstClr val="black"/>
                </a:solidFill>
              </a:rPr>
              <a:t>	Hebrews </a:t>
            </a:r>
            <a:r>
              <a:rPr lang="en-US" sz="3200" b="1" dirty="0">
                <a:solidFill>
                  <a:prstClr val="black"/>
                </a:solidFill>
              </a:rPr>
              <a:t>7:26     NLT</a:t>
            </a:r>
          </a:p>
          <a:p>
            <a:pPr lvl="0" algn="just"/>
            <a:r>
              <a:rPr lang="en-US" sz="3200" dirty="0">
                <a:solidFill>
                  <a:prstClr val="black"/>
                </a:solidFill>
              </a:rPr>
              <a:t>He is the kind of high priest we need because he is holy and blameless, unstained by sin. He has been set apart from sinners and has been given the highest place of honor in heaven</a:t>
            </a:r>
            <a:r>
              <a:rPr lang="en-US" sz="3200" dirty="0" smtClean="0">
                <a:solidFill>
                  <a:prstClr val="black"/>
                </a:solidFill>
              </a:rPr>
              <a:t>.</a:t>
            </a:r>
          </a:p>
          <a:p>
            <a:pPr lvl="0" algn="just"/>
            <a:endParaRPr lang="en-US" sz="800" dirty="0">
              <a:solidFill>
                <a:prstClr val="black"/>
              </a:solidFill>
            </a:endParaRPr>
          </a:p>
          <a:p>
            <a:pPr lvl="0" algn="just"/>
            <a:r>
              <a:rPr lang="en-US" sz="3200" b="1" dirty="0" smtClean="0">
                <a:solidFill>
                  <a:prstClr val="black"/>
                </a:solidFill>
              </a:rPr>
              <a:t>	Acts </a:t>
            </a:r>
            <a:r>
              <a:rPr lang="en-US" sz="3200" b="1" dirty="0">
                <a:solidFill>
                  <a:prstClr val="black"/>
                </a:solidFill>
              </a:rPr>
              <a:t>3:14 </a:t>
            </a:r>
            <a:r>
              <a:rPr lang="en-US" sz="3200" dirty="0">
                <a:solidFill>
                  <a:prstClr val="black"/>
                </a:solidFill>
              </a:rPr>
              <a:t>You rejected this holy, righteous one and instead demanded the release of a murderer.</a:t>
            </a:r>
          </a:p>
          <a:p>
            <a:pPr lvl="0" algn="just"/>
            <a:r>
              <a:rPr lang="en-US" sz="3200" b="1" dirty="0" smtClean="0">
                <a:solidFill>
                  <a:prstClr val="black"/>
                </a:solidFill>
              </a:rPr>
              <a:t>	2 </a:t>
            </a:r>
            <a:r>
              <a:rPr lang="en-US" sz="3200" b="1" dirty="0">
                <a:solidFill>
                  <a:prstClr val="black"/>
                </a:solidFill>
              </a:rPr>
              <a:t>Corinthians 5:21 </a:t>
            </a:r>
            <a:r>
              <a:rPr lang="en-US" sz="3200" dirty="0">
                <a:solidFill>
                  <a:prstClr val="black"/>
                </a:solidFill>
              </a:rPr>
              <a:t>For God made Christ, who never sinned, to be the offering for our sin, so that we could be made right with God through Christ</a:t>
            </a:r>
            <a:r>
              <a:rPr lang="en-US" sz="3200" dirty="0" smtClean="0">
                <a:solidFill>
                  <a:prstClr val="black"/>
                </a:solidFill>
              </a:rPr>
              <a:t>.</a:t>
            </a:r>
            <a:endParaRPr lang="en-US" sz="3200" dirty="0">
              <a:solidFill>
                <a:prstClr val="black"/>
              </a:solidFill>
            </a:endParaRPr>
          </a:p>
        </p:txBody>
      </p:sp>
    </p:spTree>
    <p:extLst>
      <p:ext uri="{BB962C8B-B14F-4D97-AF65-F5344CB8AC3E}">
        <p14:creationId xmlns:p14="http://schemas.microsoft.com/office/powerpoint/2010/main" val="1304852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8351" y="152400"/>
            <a:ext cx="8229600" cy="6494085"/>
          </a:xfrm>
          <a:prstGeom prst="rect">
            <a:avLst/>
          </a:prstGeom>
        </p:spPr>
        <p:txBody>
          <a:bodyPr wrap="square">
            <a:spAutoFit/>
          </a:bodyPr>
          <a:lstStyle/>
          <a:p>
            <a:pPr marL="341313" indent="-341313" algn="just"/>
            <a:r>
              <a:rPr lang="en-US" sz="3200" b="1" dirty="0" smtClean="0"/>
              <a:t>1 Peter 1:19 </a:t>
            </a:r>
            <a:r>
              <a:rPr lang="en-US" sz="3200" dirty="0" smtClean="0"/>
              <a:t>It was the precious blood of Christ, the sinless, spotless Lamb of God.</a:t>
            </a:r>
          </a:p>
          <a:p>
            <a:pPr marL="341313" indent="-341313" algn="just"/>
            <a:r>
              <a:rPr lang="en-US" sz="3200" b="1" dirty="0" smtClean="0"/>
              <a:t>2 Peter 2:22 </a:t>
            </a:r>
            <a:r>
              <a:rPr lang="en-US" sz="3200" dirty="0" smtClean="0"/>
              <a:t>He never sinned, nor ever deceived anyone.</a:t>
            </a:r>
          </a:p>
          <a:p>
            <a:pPr marL="341313" indent="-341313" algn="just"/>
            <a:r>
              <a:rPr lang="en-US" sz="3200" b="1" dirty="0" smtClean="0"/>
              <a:t>1 John 3:5 </a:t>
            </a:r>
            <a:r>
              <a:rPr lang="en-US" sz="3200" dirty="0" smtClean="0"/>
              <a:t>And you know that Jesus came to take away our sins, and there is no sin in him.</a:t>
            </a:r>
          </a:p>
          <a:p>
            <a:pPr algn="just"/>
            <a:r>
              <a:rPr lang="en-US" sz="3200" b="1" dirty="0" smtClean="0"/>
              <a:t>	John 17:17 - 19.</a:t>
            </a:r>
          </a:p>
          <a:p>
            <a:pPr marL="684213" indent="-684213" algn="just"/>
            <a:r>
              <a:rPr lang="en-US" sz="3200" dirty="0" smtClean="0"/>
              <a:t> 17 Sanctify them by Your truth. Your word is truth.</a:t>
            </a:r>
          </a:p>
          <a:p>
            <a:pPr marL="684213" indent="-684213" algn="just"/>
            <a:r>
              <a:rPr lang="en-US" sz="3200" dirty="0" smtClean="0"/>
              <a:t> 18 As You sent Me into the world, I also have sent them into the world.</a:t>
            </a:r>
          </a:p>
          <a:p>
            <a:pPr marL="684213" indent="-684213" algn="just"/>
            <a:r>
              <a:rPr lang="en-US" sz="3200" dirty="0" smtClean="0"/>
              <a:t> 19 And for their sakes I sanctify Myself, that they also may be sanctified by the truth.</a:t>
            </a:r>
          </a:p>
        </p:txBody>
      </p:sp>
    </p:spTree>
    <p:extLst>
      <p:ext uri="{BB962C8B-B14F-4D97-AF65-F5344CB8AC3E}">
        <p14:creationId xmlns:p14="http://schemas.microsoft.com/office/powerpoint/2010/main" val="3745941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28600"/>
            <a:ext cx="8077200" cy="6494085"/>
          </a:xfrm>
          <a:prstGeom prst="rect">
            <a:avLst/>
          </a:prstGeom>
        </p:spPr>
        <p:txBody>
          <a:bodyPr wrap="square">
            <a:spAutoFit/>
          </a:bodyPr>
          <a:lstStyle/>
          <a:p>
            <a:pPr marL="230188" lvl="0" indent="-230188" algn="just"/>
            <a:r>
              <a:rPr lang="en-US" sz="3200" b="1" dirty="0" smtClean="0">
                <a:solidFill>
                  <a:prstClr val="black"/>
                </a:solidFill>
              </a:rPr>
              <a:t>John </a:t>
            </a:r>
            <a:r>
              <a:rPr lang="en-US" sz="3200" b="1" dirty="0">
                <a:solidFill>
                  <a:prstClr val="black"/>
                </a:solidFill>
              </a:rPr>
              <a:t>4:34 </a:t>
            </a:r>
            <a:r>
              <a:rPr lang="en-US" sz="3200" b="1" dirty="0" smtClean="0">
                <a:solidFill>
                  <a:prstClr val="black"/>
                </a:solidFill>
              </a:rPr>
              <a:t> </a:t>
            </a:r>
            <a:r>
              <a:rPr lang="en-US" sz="3200" dirty="0" smtClean="0">
                <a:solidFill>
                  <a:prstClr val="black"/>
                </a:solidFill>
              </a:rPr>
              <a:t>Jesus </a:t>
            </a:r>
            <a:r>
              <a:rPr lang="en-US" sz="3200" dirty="0">
                <a:solidFill>
                  <a:prstClr val="black"/>
                </a:solidFill>
              </a:rPr>
              <a:t>said to them, “My food is to do the will of Him who sent Me...</a:t>
            </a:r>
          </a:p>
          <a:p>
            <a:pPr marL="230188" lvl="0" indent="-230188" algn="just"/>
            <a:r>
              <a:rPr lang="en-US" sz="3200" b="1" dirty="0">
                <a:solidFill>
                  <a:prstClr val="black"/>
                </a:solidFill>
              </a:rPr>
              <a:t>John 5:17 </a:t>
            </a:r>
            <a:r>
              <a:rPr lang="en-US" sz="3200" dirty="0" smtClean="0">
                <a:solidFill>
                  <a:prstClr val="black"/>
                </a:solidFill>
              </a:rPr>
              <a:t>But </a:t>
            </a:r>
            <a:r>
              <a:rPr lang="en-US" sz="3200" dirty="0">
                <a:solidFill>
                  <a:prstClr val="black"/>
                </a:solidFill>
              </a:rPr>
              <a:t>Jesus answered them, “My Father has been working until now, and I have been working.”</a:t>
            </a:r>
          </a:p>
          <a:p>
            <a:pPr marL="230188" lvl="0" indent="-230188" algn="just"/>
            <a:r>
              <a:rPr lang="en-US" sz="3200" b="1" dirty="0" smtClean="0">
                <a:solidFill>
                  <a:prstClr val="black"/>
                </a:solidFill>
              </a:rPr>
              <a:t>John </a:t>
            </a:r>
            <a:r>
              <a:rPr lang="en-US" sz="3200" b="1" dirty="0">
                <a:solidFill>
                  <a:prstClr val="black"/>
                </a:solidFill>
              </a:rPr>
              <a:t>5:19 </a:t>
            </a:r>
            <a:r>
              <a:rPr lang="en-US" sz="3200" dirty="0">
                <a:solidFill>
                  <a:prstClr val="black"/>
                </a:solidFill>
              </a:rPr>
              <a:t>Then Jesus answered and said to them, “Most assuredly, I say to you, the Son can do nothing of Himself, but what He sees the Father do; for whatever He does, the Son also does in like manner.</a:t>
            </a:r>
          </a:p>
          <a:p>
            <a:pPr marL="230188" lvl="0" indent="-230188" algn="just"/>
            <a:r>
              <a:rPr lang="en-US" sz="3200" b="1" dirty="0">
                <a:solidFill>
                  <a:prstClr val="black"/>
                </a:solidFill>
              </a:rPr>
              <a:t>John 6:38 </a:t>
            </a:r>
            <a:r>
              <a:rPr lang="en-US" sz="3200" dirty="0">
                <a:solidFill>
                  <a:prstClr val="black"/>
                </a:solidFill>
              </a:rPr>
              <a:t>For I have come down from heaven, not to do My own will, but the will of Him who sent Me.</a:t>
            </a:r>
          </a:p>
        </p:txBody>
      </p:sp>
    </p:spTree>
    <p:extLst>
      <p:ext uri="{BB962C8B-B14F-4D97-AF65-F5344CB8AC3E}">
        <p14:creationId xmlns:p14="http://schemas.microsoft.com/office/powerpoint/2010/main" val="3904175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5259" y="152400"/>
            <a:ext cx="8229600" cy="6494085"/>
          </a:xfrm>
          <a:prstGeom prst="rect">
            <a:avLst/>
          </a:prstGeom>
        </p:spPr>
        <p:txBody>
          <a:bodyPr wrap="square">
            <a:spAutoFit/>
          </a:bodyPr>
          <a:lstStyle/>
          <a:p>
            <a:pPr marL="631825" indent="-631825" algn="just"/>
            <a:r>
              <a:rPr lang="en-US" sz="3200" b="1" dirty="0" smtClean="0"/>
              <a:t>John 7:18 </a:t>
            </a:r>
            <a:r>
              <a:rPr lang="en-US" sz="3200" dirty="0" smtClean="0"/>
              <a:t>He who speaks from himself seeks his own glory; but He who seeks the glory of the One who sent Him is true, and no unrighteousness is in Him.</a:t>
            </a:r>
          </a:p>
          <a:p>
            <a:pPr algn="just"/>
            <a:r>
              <a:rPr lang="en-US" sz="3200" b="1" dirty="0" smtClean="0"/>
              <a:t>	John 8:28 &amp; 29 </a:t>
            </a:r>
          </a:p>
          <a:p>
            <a:pPr marL="631825" indent="-631825" algn="just"/>
            <a:r>
              <a:rPr lang="en-US" sz="3200" dirty="0" smtClean="0"/>
              <a:t> 28 Then Jesus said to them, “When you lift up the Son of Man, then you will know that I am He, and that I do nothing of Myself; but as My Father taught Me, I speak these things.</a:t>
            </a:r>
          </a:p>
          <a:p>
            <a:pPr marL="631825" indent="-631825" algn="just"/>
            <a:r>
              <a:rPr lang="en-US" sz="3200" dirty="0" smtClean="0"/>
              <a:t> 29 And He who sent Me is with Me. The Father has not left Me alone, for I always do those things that please Him.”</a:t>
            </a:r>
          </a:p>
        </p:txBody>
      </p:sp>
    </p:spTree>
    <p:extLst>
      <p:ext uri="{BB962C8B-B14F-4D97-AF65-F5344CB8AC3E}">
        <p14:creationId xmlns:p14="http://schemas.microsoft.com/office/powerpoint/2010/main" val="1684572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5259" y="533400"/>
            <a:ext cx="8077200" cy="5016758"/>
          </a:xfrm>
          <a:prstGeom prst="rect">
            <a:avLst/>
          </a:prstGeom>
        </p:spPr>
        <p:txBody>
          <a:bodyPr wrap="square">
            <a:spAutoFit/>
          </a:bodyPr>
          <a:lstStyle/>
          <a:p>
            <a:pPr marL="914400" lvl="0" algn="just"/>
            <a:r>
              <a:rPr lang="en-US" sz="3200" dirty="0" smtClean="0">
                <a:solidFill>
                  <a:prstClr val="black"/>
                </a:solidFill>
              </a:rPr>
              <a:t>Jesus </a:t>
            </a:r>
            <a:r>
              <a:rPr lang="en-US" sz="3200" dirty="0">
                <a:solidFill>
                  <a:prstClr val="black"/>
                </a:solidFill>
              </a:rPr>
              <a:t>is the perfect demonstration of sanctification; </a:t>
            </a:r>
          </a:p>
          <a:p>
            <a:pPr lvl="0" algn="just"/>
            <a:r>
              <a:rPr lang="en-US" sz="3200" dirty="0">
                <a:solidFill>
                  <a:prstClr val="black"/>
                </a:solidFill>
              </a:rPr>
              <a:t>  </a:t>
            </a:r>
            <a:r>
              <a:rPr lang="en-US" sz="3200" dirty="0" smtClean="0">
                <a:solidFill>
                  <a:prstClr val="black"/>
                </a:solidFill>
              </a:rPr>
              <a:t>--I </a:t>
            </a:r>
            <a:r>
              <a:rPr lang="en-US" sz="3200" dirty="0">
                <a:solidFill>
                  <a:prstClr val="black"/>
                </a:solidFill>
              </a:rPr>
              <a:t>Do the will of the Father, </a:t>
            </a:r>
          </a:p>
          <a:p>
            <a:pPr lvl="0" algn="just"/>
            <a:r>
              <a:rPr lang="en-US" sz="3200" dirty="0">
                <a:solidFill>
                  <a:prstClr val="black"/>
                </a:solidFill>
              </a:rPr>
              <a:t>  </a:t>
            </a:r>
            <a:r>
              <a:rPr lang="en-US" sz="3200" dirty="0" smtClean="0">
                <a:solidFill>
                  <a:prstClr val="black"/>
                </a:solidFill>
              </a:rPr>
              <a:t>--I </a:t>
            </a:r>
            <a:r>
              <a:rPr lang="en-US" sz="3200" dirty="0" smtClean="0">
                <a:solidFill>
                  <a:prstClr val="black"/>
                </a:solidFill>
              </a:rPr>
              <a:t>Do </a:t>
            </a:r>
            <a:r>
              <a:rPr lang="en-US" sz="3200" dirty="0">
                <a:solidFill>
                  <a:prstClr val="black"/>
                </a:solidFill>
              </a:rPr>
              <a:t>the Fathers Work, in perfect </a:t>
            </a:r>
            <a:r>
              <a:rPr lang="en-US" sz="3200" dirty="0" smtClean="0">
                <a:solidFill>
                  <a:prstClr val="black"/>
                </a:solidFill>
              </a:rPr>
              <a:t>harmony </a:t>
            </a:r>
          </a:p>
          <a:p>
            <a:pPr marL="512763" lvl="0" indent="401638" algn="just"/>
            <a:r>
              <a:rPr lang="en-US" sz="3200" dirty="0" smtClean="0">
                <a:solidFill>
                  <a:prstClr val="black"/>
                </a:solidFill>
              </a:rPr>
              <a:t>with </a:t>
            </a:r>
            <a:r>
              <a:rPr lang="en-US" sz="3200" dirty="0">
                <a:solidFill>
                  <a:prstClr val="black"/>
                </a:solidFill>
              </a:rPr>
              <a:t>Him. </a:t>
            </a:r>
          </a:p>
          <a:p>
            <a:pPr lvl="0" algn="just"/>
            <a:r>
              <a:rPr lang="en-US" sz="3200" dirty="0">
                <a:solidFill>
                  <a:prstClr val="black"/>
                </a:solidFill>
              </a:rPr>
              <a:t>  </a:t>
            </a:r>
            <a:r>
              <a:rPr lang="en-US" sz="3200" dirty="0" smtClean="0">
                <a:solidFill>
                  <a:prstClr val="black"/>
                </a:solidFill>
              </a:rPr>
              <a:t>--I </a:t>
            </a:r>
            <a:r>
              <a:rPr lang="en-US" sz="3200" dirty="0">
                <a:solidFill>
                  <a:prstClr val="black"/>
                </a:solidFill>
              </a:rPr>
              <a:t>Do His will exactly.</a:t>
            </a:r>
          </a:p>
          <a:p>
            <a:pPr lvl="0" algn="just"/>
            <a:r>
              <a:rPr lang="en-US" sz="3200" dirty="0">
                <a:solidFill>
                  <a:prstClr val="black"/>
                </a:solidFill>
              </a:rPr>
              <a:t>  </a:t>
            </a:r>
            <a:r>
              <a:rPr lang="en-US" sz="3200" dirty="0" smtClean="0">
                <a:solidFill>
                  <a:prstClr val="black"/>
                </a:solidFill>
              </a:rPr>
              <a:t>--I </a:t>
            </a:r>
            <a:r>
              <a:rPr lang="en-US" sz="3200" dirty="0">
                <a:solidFill>
                  <a:prstClr val="black"/>
                </a:solidFill>
              </a:rPr>
              <a:t>Do what He shows Me. </a:t>
            </a:r>
          </a:p>
          <a:p>
            <a:pPr lvl="0" algn="just"/>
            <a:r>
              <a:rPr lang="en-US" sz="3200" dirty="0">
                <a:solidFill>
                  <a:prstClr val="black"/>
                </a:solidFill>
              </a:rPr>
              <a:t> </a:t>
            </a:r>
            <a:r>
              <a:rPr lang="en-US" sz="3200" dirty="0" smtClean="0">
                <a:solidFill>
                  <a:prstClr val="black"/>
                </a:solidFill>
              </a:rPr>
              <a:t> --I </a:t>
            </a:r>
            <a:r>
              <a:rPr lang="en-US" sz="3200" dirty="0">
                <a:solidFill>
                  <a:prstClr val="black"/>
                </a:solidFill>
              </a:rPr>
              <a:t>Do what pleases Him. </a:t>
            </a:r>
          </a:p>
          <a:p>
            <a:pPr lvl="0" algn="just"/>
            <a:r>
              <a:rPr lang="en-US" sz="3200" dirty="0">
                <a:solidFill>
                  <a:prstClr val="black"/>
                </a:solidFill>
              </a:rPr>
              <a:t>  </a:t>
            </a:r>
            <a:r>
              <a:rPr lang="en-US" sz="3200" dirty="0" smtClean="0">
                <a:solidFill>
                  <a:prstClr val="black"/>
                </a:solidFill>
              </a:rPr>
              <a:t>--I </a:t>
            </a:r>
            <a:r>
              <a:rPr lang="en-US" sz="3200" dirty="0">
                <a:solidFill>
                  <a:prstClr val="black"/>
                </a:solidFill>
              </a:rPr>
              <a:t>Do what glorifies Him.</a:t>
            </a:r>
          </a:p>
          <a:p>
            <a:pPr lvl="0" indent="914400" algn="just"/>
            <a:r>
              <a:rPr lang="en-US" sz="3200" dirty="0" smtClean="0">
                <a:solidFill>
                  <a:prstClr val="black"/>
                </a:solidFill>
              </a:rPr>
              <a:t>That </a:t>
            </a:r>
            <a:r>
              <a:rPr lang="en-US" sz="3200" dirty="0">
                <a:solidFill>
                  <a:prstClr val="black"/>
                </a:solidFill>
              </a:rPr>
              <a:t>is perfect sanctification. </a:t>
            </a:r>
          </a:p>
        </p:txBody>
      </p:sp>
    </p:spTree>
    <p:extLst>
      <p:ext uri="{BB962C8B-B14F-4D97-AF65-F5344CB8AC3E}">
        <p14:creationId xmlns:p14="http://schemas.microsoft.com/office/powerpoint/2010/main" val="1696357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482</TotalTime>
  <Words>662</Words>
  <Application>Microsoft Office PowerPoint</Application>
  <PresentationFormat>On-screen Show (4:3)</PresentationFormat>
  <Paragraphs>103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The Goal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 </cp:lastModifiedBy>
  <cp:revision>13</cp:revision>
  <cp:lastPrinted>2012-07-31T02:31:57Z</cp:lastPrinted>
  <dcterms:created xsi:type="dcterms:W3CDTF">2012-07-30T19:01:59Z</dcterms:created>
  <dcterms:modified xsi:type="dcterms:W3CDTF">2012-08-01T16:09:35Z</dcterms:modified>
</cp:coreProperties>
</file>